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13"/>
    <p:restoredTop sz="94621"/>
  </p:normalViewPr>
  <p:slideViewPr>
    <p:cSldViewPr snapToGrid="0" snapToObjects="1">
      <p:cViewPr varScale="1">
        <p:scale>
          <a:sx n="61" d="100"/>
          <a:sy n="61" d="100"/>
        </p:scale>
        <p:origin x="176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2.png>
</file>

<file path=ppt/media/image3.png>
</file>

<file path=ppt/media/image4.tif>
</file>

<file path=ppt/media/image5.tif>
</file>

<file path=ppt/media/image6.tif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tif"/><Relationship Id="rId5" Type="http://schemas.openxmlformats.org/officeDocument/2006/relationships/image" Target="../media/image7.png"/><Relationship Id="rId4" Type="http://schemas.openxmlformats.org/officeDocument/2006/relationships/image" Target="../media/image6.ti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tif"/><Relationship Id="rId5" Type="http://schemas.openxmlformats.org/officeDocument/2006/relationships/image" Target="../media/image7.png"/><Relationship Id="rId4" Type="http://schemas.openxmlformats.org/officeDocument/2006/relationships/image" Target="../media/image6.ti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</a:t>
            </a:r>
            <a:r>
              <a:rPr dirty="0"/>
              <a:t>] Tabular Data</a:t>
            </a:r>
          </a:p>
        </p:txBody>
      </p:sp>
      <p:sp>
        <p:nvSpPr>
          <p:cNvPr id="120" name="Tyler Caraza-Harter"/>
          <p:cNvSpPr txBox="1">
            <a:spLocks noGrp="1"/>
          </p:cNvSpPr>
          <p:nvPr>
            <p:ph type="subTitle" sz="quarter" idx="1"/>
          </p:nvPr>
        </p:nvSpPr>
        <p:spPr>
          <a:xfrm>
            <a:off x="1270000" y="5422900"/>
            <a:ext cx="10464800" cy="11303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spcBef>
                <a:spcPct val="0"/>
              </a:spcBef>
            </a:pPr>
            <a:r>
              <a:rPr lang="en-US" altLang="en-US" dirty="0"/>
              <a:t>Meena </a:t>
            </a:r>
            <a:r>
              <a:rPr lang="en-US" altLang="en-US" dirty="0" err="1"/>
              <a:t>Syamkumar</a:t>
            </a: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/>
              <a:t>Mike </a:t>
            </a:r>
            <a:r>
              <a:rPr lang="en-US" altLang="en-US" dirty="0" err="1"/>
              <a:t>Doescher</a:t>
            </a:r>
            <a:endParaRPr lang="en-US" alt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7345407-6616-5640-9925-6AE39161D5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1600" y="7309425"/>
            <a:ext cx="4495800" cy="471924"/>
          </a:xfrm>
          <a:prstGeom prst="rect">
            <a:avLst/>
          </a:prstGeom>
          <a:solidFill>
            <a:schemeClr val="accent1"/>
          </a:solidFill>
          <a:ln w="25400" algn="ctr">
            <a:solidFill>
              <a:srgbClr val="000000"/>
            </a:solidFill>
            <a:miter lim="4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1pPr>
            <a:lvl2pPr marL="742950" indent="-28575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2pPr>
            <a:lvl3pPr marL="11430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3pPr>
            <a:lvl4pPr marL="16002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4pPr>
            <a:lvl5pPr marL="2057400" indent="-228600"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5pPr>
            <a:lvl6pPr marL="25146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6pPr>
            <a:lvl7pPr marL="29718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7pPr>
            <a:lvl8pPr marL="34290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8pPr>
            <a:lvl9pPr marL="3886200" indent="-228600" defTabSz="5842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rgbClr val="000000"/>
                </a:solidFill>
                <a:latin typeface="Gill Sans" panose="020B0502020104020203" pitchFamily="34" charset="-79"/>
                <a:ea typeface="Gill Sans" panose="020B0502020104020203" pitchFamily="34" charset="-79"/>
                <a:cs typeface="Gill Sans" panose="020B0502020104020203" pitchFamily="34" charset="-79"/>
                <a:sym typeface="Gill Sans" panose="020B0502020104020203" pitchFamily="34" charset="-79"/>
              </a:defRPr>
            </a:lvl9pPr>
          </a:lstStyle>
          <a:p>
            <a:pPr algn="ctr" eaLnBrk="1"/>
            <a:r>
              <a:rPr lang="en-US" altLang="en-US" dirty="0">
                <a:latin typeface="Helvetica Neue" panose="02000503000000020004" pitchFamily="2" charset="0"/>
                <a:sym typeface="Helvetica Neue" panose="02000503000000020004" pitchFamily="2" charset="0"/>
              </a:rPr>
              <a:t>Cheaters caught: 0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Spreadsheets (e.g., Excel)</a:t>
            </a:r>
          </a:p>
        </p:txBody>
      </p:sp>
      <p:sp>
        <p:nvSpPr>
          <p:cNvPr id="174" name="Spreadsheets often allow different font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Spreadsheets often allow different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fonts</a:t>
            </a:r>
          </a:p>
        </p:txBody>
      </p:sp>
      <p:sp>
        <p:nvSpPr>
          <p:cNvPr id="175" name="Callout"/>
          <p:cNvSpPr/>
          <p:nvPr/>
        </p:nvSpPr>
        <p:spPr>
          <a:xfrm>
            <a:off x="3032869" y="4762500"/>
            <a:ext cx="1351360" cy="37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653"/>
                  <a:pt x="8849" y="3692"/>
                </a:cubicBezTo>
                <a:lnTo>
                  <a:pt x="8849" y="7731"/>
                </a:lnTo>
                <a:lnTo>
                  <a:pt x="0" y="12900"/>
                </a:lnTo>
                <a:lnTo>
                  <a:pt x="8856" y="18069"/>
                </a:lnTo>
                <a:cubicBezTo>
                  <a:pt x="8880" y="20031"/>
                  <a:pt x="9319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947"/>
                  <a:pt x="21600" y="17908"/>
                </a:cubicBezTo>
                <a:lnTo>
                  <a:pt x="21600" y="3692"/>
                </a:lnTo>
                <a:cubicBezTo>
                  <a:pt x="21600" y="165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6" name="bold"/>
          <p:cNvSpPr txBox="1"/>
          <p:nvPr/>
        </p:nvSpPr>
        <p:spPr>
          <a:xfrm>
            <a:off x="2194222" y="4719637"/>
            <a:ext cx="7911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bold</a:t>
            </a:r>
          </a:p>
        </p:txBody>
      </p:sp>
      <p:sp>
        <p:nvSpPr>
          <p:cNvPr id="177" name="regular"/>
          <p:cNvSpPr txBox="1"/>
          <p:nvPr/>
        </p:nvSpPr>
        <p:spPr>
          <a:xfrm>
            <a:off x="1706810" y="5642173"/>
            <a:ext cx="122068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regular</a:t>
            </a:r>
          </a:p>
        </p:txBody>
      </p:sp>
      <p:sp>
        <p:nvSpPr>
          <p:cNvPr id="178" name="Callout"/>
          <p:cNvSpPr/>
          <p:nvPr/>
        </p:nvSpPr>
        <p:spPr>
          <a:xfrm>
            <a:off x="2970807" y="5702300"/>
            <a:ext cx="1351361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823"/>
                  <a:pt x="8849" y="4071"/>
                </a:cubicBezTo>
                <a:lnTo>
                  <a:pt x="8849" y="6284"/>
                </a:lnTo>
                <a:lnTo>
                  <a:pt x="0" y="11983"/>
                </a:lnTo>
                <a:lnTo>
                  <a:pt x="8856" y="17682"/>
                </a:lnTo>
                <a:cubicBezTo>
                  <a:pt x="8877" y="19856"/>
                  <a:pt x="9317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Spreadsheets (e.g., Excel)</a:t>
            </a:r>
          </a:p>
        </p:txBody>
      </p:sp>
      <p:sp>
        <p:nvSpPr>
          <p:cNvPr id="182" name="Spreadsheets often support multiple sheet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Spreadsheets often support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multiple sheets</a:t>
            </a:r>
          </a:p>
        </p:txBody>
      </p:sp>
      <p:sp>
        <p:nvSpPr>
          <p:cNvPr id="183" name="Callout"/>
          <p:cNvSpPr/>
          <p:nvPr/>
        </p:nvSpPr>
        <p:spPr>
          <a:xfrm>
            <a:off x="5200848" y="8788400"/>
            <a:ext cx="4759723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" y="0"/>
                </a:moveTo>
                <a:cubicBezTo>
                  <a:pt x="129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129" y="21600"/>
                  <a:pt x="288" y="21600"/>
                </a:cubicBezTo>
                <a:lnTo>
                  <a:pt x="2694" y="21600"/>
                </a:lnTo>
                <a:cubicBezTo>
                  <a:pt x="2852" y="21600"/>
                  <a:pt x="2981" y="19804"/>
                  <a:pt x="2983" y="17580"/>
                </a:cubicBezTo>
                <a:lnTo>
                  <a:pt x="21600" y="11907"/>
                </a:lnTo>
                <a:lnTo>
                  <a:pt x="2983" y="6208"/>
                </a:lnTo>
                <a:lnTo>
                  <a:pt x="2983" y="4071"/>
                </a:lnTo>
                <a:cubicBezTo>
                  <a:pt x="2983" y="1823"/>
                  <a:pt x="2854" y="0"/>
                  <a:pt x="2694" y="0"/>
                </a:cubicBezTo>
                <a:lnTo>
                  <a:pt x="28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4" name="more tables of data"/>
          <p:cNvSpPr txBox="1"/>
          <p:nvPr/>
        </p:nvSpPr>
        <p:spPr>
          <a:xfrm>
            <a:off x="9934922" y="8728273"/>
            <a:ext cx="3137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more tables of data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Excel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Excel Files</a:t>
            </a:r>
          </a:p>
        </p:txBody>
      </p:sp>
      <p:sp>
        <p:nvSpPr>
          <p:cNvPr id="187" name="Extension: .xlsx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Extension: .xlsx</a:t>
            </a:r>
          </a:p>
          <a:p>
            <a:pPr marL="0" lvl="5" indent="0">
              <a:buSzTx/>
              <a:buNone/>
            </a:pPr>
            <a:r>
              <a:t>Format: binary</a:t>
            </a:r>
          </a:p>
        </p:txBody>
      </p:sp>
      <p:pic>
        <p:nvPicPr>
          <p:cNvPr id="188" name="Image" descr="Image"/>
          <p:cNvPicPr>
            <a:picLocks noChangeAspect="1"/>
          </p:cNvPicPr>
          <p:nvPr/>
        </p:nvPicPr>
        <p:blipFill>
          <a:blip r:embed="rId2"/>
          <a:srcRect b="1177"/>
          <a:stretch>
            <a:fillRect/>
          </a:stretch>
        </p:blipFill>
        <p:spPr>
          <a:xfrm>
            <a:off x="1111250" y="3929310"/>
            <a:ext cx="6705556" cy="4877198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Rectangle"/>
          <p:cNvSpPr/>
          <p:nvPr/>
        </p:nvSpPr>
        <p:spPr>
          <a:xfrm>
            <a:off x="2540000" y="4114800"/>
            <a:ext cx="1983731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0" name="Writing code to read data from…"/>
          <p:cNvSpPr txBox="1"/>
          <p:nvPr/>
        </p:nvSpPr>
        <p:spPr>
          <a:xfrm>
            <a:off x="8065789" y="5384799"/>
            <a:ext cx="4439546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Writing code to read data from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Excel files is tricky, unless you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use special modules</a:t>
            </a:r>
          </a:p>
        </p:txBody>
      </p:sp>
      <p:sp>
        <p:nvSpPr>
          <p:cNvPr id="191" name="Callout"/>
          <p:cNvSpPr/>
          <p:nvPr/>
        </p:nvSpPr>
        <p:spPr>
          <a:xfrm>
            <a:off x="2292548" y="2628900"/>
            <a:ext cx="1655367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43" y="0"/>
                </a:moveTo>
                <a:cubicBezTo>
                  <a:pt x="557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557" y="21600"/>
                  <a:pt x="1243" y="21600"/>
                </a:cubicBezTo>
                <a:lnTo>
                  <a:pt x="15650" y="21600"/>
                </a:lnTo>
                <a:cubicBezTo>
                  <a:pt x="16336" y="21600"/>
                  <a:pt x="16893" y="19776"/>
                  <a:pt x="16893" y="17528"/>
                </a:cubicBezTo>
                <a:lnTo>
                  <a:pt x="16893" y="16985"/>
                </a:lnTo>
                <a:lnTo>
                  <a:pt x="21600" y="11301"/>
                </a:lnTo>
                <a:lnTo>
                  <a:pt x="16893" y="5599"/>
                </a:lnTo>
                <a:lnTo>
                  <a:pt x="16893" y="4072"/>
                </a:lnTo>
                <a:cubicBezTo>
                  <a:pt x="16893" y="1824"/>
                  <a:pt x="16336" y="0"/>
                  <a:pt x="15650" y="0"/>
                </a:cubicBezTo>
                <a:lnTo>
                  <a:pt x="1243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2" name="just 0's and 1's, not human-readable characters.…"/>
          <p:cNvSpPr txBox="1"/>
          <p:nvPr/>
        </p:nvSpPr>
        <p:spPr>
          <a:xfrm>
            <a:off x="4076700" y="2614810"/>
            <a:ext cx="600997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0's and 1's, not human-readable characters.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Need special software…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95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Spreadsheets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CSVs</a:t>
            </a:r>
          </a:p>
          <a:p>
            <a:pPr marL="0" indent="0">
              <a:buSzTx/>
              <a:buNone/>
            </a:pPr>
            <a:r>
              <a:t>Reading a CSV to a list of lists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SV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CSVs</a:t>
            </a:r>
          </a:p>
        </p:txBody>
      </p:sp>
      <p:sp>
        <p:nvSpPr>
          <p:cNvPr id="198" name="CSV is a simple data format that stands for Comma-Separated Valu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CSV is a simple data format that stands for</a:t>
            </a:r>
            <a:br/>
            <a:r>
              <a:rPr b="1"/>
              <a:t>C</a:t>
            </a:r>
            <a:r>
              <a:t>omma-</a:t>
            </a:r>
            <a:r>
              <a:rPr b="1"/>
              <a:t>S</a:t>
            </a:r>
            <a:r>
              <a:t>eparated </a:t>
            </a:r>
            <a:r>
              <a:rPr b="1"/>
              <a:t>V</a:t>
            </a:r>
            <a:r>
              <a:t>alues</a:t>
            </a:r>
          </a:p>
          <a:p>
            <a:pPr marL="0" lvl="5" indent="0">
              <a:buSzTx/>
              <a:buNone/>
            </a:pPr>
            <a:r>
              <a:t>CSVs are like simple spreadsheets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t>organize cells of data into rows and columns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t>only one sheet per file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t>only holds strings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t>no way to specify font, borders, cell size, etc</a:t>
            </a:r>
          </a:p>
        </p:txBody>
      </p:sp>
      <p:sp>
        <p:nvSpPr>
          <p:cNvPr id="199" name="you'll do lots of type casting/conversion!"/>
          <p:cNvSpPr txBox="1"/>
          <p:nvPr/>
        </p:nvSpPr>
        <p:spPr>
          <a:xfrm>
            <a:off x="6083399" y="4051299"/>
            <a:ext cx="50798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you'll do lots of type casting/conversion!</a:t>
            </a:r>
          </a:p>
        </p:txBody>
      </p:sp>
      <p:sp>
        <p:nvSpPr>
          <p:cNvPr id="200" name="Line"/>
          <p:cNvSpPr/>
          <p:nvPr/>
        </p:nvSpPr>
        <p:spPr>
          <a:xfrm flipH="1">
            <a:off x="4301430" y="4323109"/>
            <a:ext cx="1744316" cy="32494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384462"/>
            <a:ext cx="6775886" cy="621038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03" name="CSV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CSV Files</a:t>
            </a:r>
          </a:p>
        </p:txBody>
      </p:sp>
      <p:sp>
        <p:nvSpPr>
          <p:cNvPr id="204" name="Extension: .csv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188471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Extension: .csv</a:t>
            </a:r>
          </a:p>
          <a:p>
            <a:pPr marL="0" lvl="5" indent="0">
              <a:buSzTx/>
              <a:buNone/>
            </a:pPr>
            <a:r>
              <a:t>Format: plain text</a:t>
            </a:r>
          </a:p>
        </p:txBody>
      </p:sp>
      <p:sp>
        <p:nvSpPr>
          <p:cNvPr id="205" name="Callout"/>
          <p:cNvSpPr/>
          <p:nvPr/>
        </p:nvSpPr>
        <p:spPr>
          <a:xfrm>
            <a:off x="2317948" y="2641600"/>
            <a:ext cx="2133204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4" y="0"/>
                </a:moveTo>
                <a:cubicBezTo>
                  <a:pt x="432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432" y="21600"/>
                  <a:pt x="964" y="21600"/>
                </a:cubicBezTo>
                <a:lnTo>
                  <a:pt x="17364" y="21600"/>
                </a:lnTo>
                <a:cubicBezTo>
                  <a:pt x="17897" y="21600"/>
                  <a:pt x="18329" y="19776"/>
                  <a:pt x="18329" y="17528"/>
                </a:cubicBezTo>
                <a:lnTo>
                  <a:pt x="18329" y="16119"/>
                </a:lnTo>
                <a:lnTo>
                  <a:pt x="21600" y="10418"/>
                </a:lnTo>
                <a:lnTo>
                  <a:pt x="18329" y="4717"/>
                </a:lnTo>
                <a:lnTo>
                  <a:pt x="18329" y="4072"/>
                </a:lnTo>
                <a:cubicBezTo>
                  <a:pt x="18329" y="1824"/>
                  <a:pt x="17897" y="0"/>
                  <a:pt x="17364" y="0"/>
                </a:cubicBezTo>
                <a:lnTo>
                  <a:pt x="9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just open in any editor (notepad, textedit, idle, etc) and you’ll be able to read it"/>
          <p:cNvSpPr txBox="1"/>
          <p:nvPr/>
        </p:nvSpPr>
        <p:spPr>
          <a:xfrm>
            <a:off x="4533900" y="2487810"/>
            <a:ext cx="634156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just open in any editor (notepad, textedit, idle, etc)</a:t>
            </a:r>
            <a:br/>
            <a:r>
              <a:t>and you’ll be able to read it</a:t>
            </a:r>
          </a:p>
        </p:txBody>
      </p:sp>
      <p:sp>
        <p:nvSpPr>
          <p:cNvPr id="207" name="Writing code that understands…"/>
          <p:cNvSpPr txBox="1"/>
          <p:nvPr/>
        </p:nvSpPr>
        <p:spPr>
          <a:xfrm>
            <a:off x="8065789" y="5562600"/>
            <a:ext cx="443954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Writing code that understands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CSV files is easy</a:t>
            </a:r>
          </a:p>
        </p:txBody>
      </p:sp>
      <p:sp>
        <p:nvSpPr>
          <p:cNvPr id="208" name="Rectangle"/>
          <p:cNvSpPr/>
          <p:nvPr/>
        </p:nvSpPr>
        <p:spPr>
          <a:xfrm>
            <a:off x="3263900" y="4165600"/>
            <a:ext cx="1722140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11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t>Name,Date,Time,Status,Latitude,Longitude,WindSpeed,Ocean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EMMY,19760820,1200, TD,14.0N,48.0W,20,Atlantic</a:t>
            </a:r>
          </a:p>
        </p:txBody>
      </p:sp>
      <p:graphicFrame>
        <p:nvGraphicFramePr>
          <p:cNvPr id="212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3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14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15" name="Rectangle"/>
          <p:cNvSpPr/>
          <p:nvPr/>
        </p:nvSpPr>
        <p:spPr>
          <a:xfrm>
            <a:off x="1003300" y="2376413"/>
            <a:ext cx="1023342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6" name="Rectangle"/>
          <p:cNvSpPr/>
          <p:nvPr/>
        </p:nvSpPr>
        <p:spPr>
          <a:xfrm>
            <a:off x="901700" y="5868913"/>
            <a:ext cx="11595249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7" name="Each row is a line of the file"/>
          <p:cNvSpPr txBox="1"/>
          <p:nvPr/>
        </p:nvSpPr>
        <p:spPr>
          <a:xfrm>
            <a:off x="4738042" y="8775699"/>
            <a:ext cx="35287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Each row is a line of the file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0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t>Name,Date,Time,Status,Latitude,Longitude,WindSpeed,Ocean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EMMY,19760820,1200, TD,14.0N,48.0W,20,Atlantic</a:t>
            </a:r>
          </a:p>
        </p:txBody>
      </p:sp>
      <p:graphicFrame>
        <p:nvGraphicFramePr>
          <p:cNvPr id="221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2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23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24" name="Rectangle"/>
          <p:cNvSpPr/>
          <p:nvPr/>
        </p:nvSpPr>
        <p:spPr>
          <a:xfrm>
            <a:off x="1030162" y="2954516"/>
            <a:ext cx="1023342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Rectangle"/>
          <p:cNvSpPr/>
          <p:nvPr/>
        </p:nvSpPr>
        <p:spPr>
          <a:xfrm>
            <a:off x="901700" y="6338813"/>
            <a:ext cx="9421416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6" name="Each row is a line of the file"/>
          <p:cNvSpPr txBox="1"/>
          <p:nvPr/>
        </p:nvSpPr>
        <p:spPr>
          <a:xfrm>
            <a:off x="4738042" y="8775699"/>
            <a:ext cx="35287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Each row is a line of the file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9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/>
              <a:t>Name,Date,Time,Status,Latitude,Longitude,WindSpeed,Ocean</a:t>
            </a:r>
            <a:endParaRPr dirty="0"/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/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/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/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/>
              <a:t>EMMY,19760820,1200, TD,14.0N,48.0W,20,Atlantic</a:t>
            </a:r>
          </a:p>
        </p:txBody>
      </p:sp>
      <p:graphicFrame>
        <p:nvGraphicFramePr>
          <p:cNvPr id="230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31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32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33" name="Rectangle"/>
          <p:cNvSpPr/>
          <p:nvPr/>
        </p:nvSpPr>
        <p:spPr>
          <a:xfrm>
            <a:off x="1003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Rectangle"/>
          <p:cNvSpPr/>
          <p:nvPr/>
        </p:nvSpPr>
        <p:spPr>
          <a:xfrm>
            <a:off x="939800" y="6338813"/>
            <a:ext cx="10668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Cells…"/>
          <p:cNvSpPr txBox="1"/>
          <p:nvPr/>
        </p:nvSpPr>
        <p:spPr>
          <a:xfrm>
            <a:off x="5986487" y="8775699"/>
            <a:ext cx="103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Cells…</a:t>
            </a:r>
          </a:p>
        </p:txBody>
      </p:sp>
      <p:sp>
        <p:nvSpPr>
          <p:cNvPr id="236" name="Rectangle"/>
          <p:cNvSpPr/>
          <p:nvPr/>
        </p:nvSpPr>
        <p:spPr>
          <a:xfrm>
            <a:off x="2159000" y="6338813"/>
            <a:ext cx="1558231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Rectangle"/>
          <p:cNvSpPr/>
          <p:nvPr/>
        </p:nvSpPr>
        <p:spPr>
          <a:xfrm>
            <a:off x="3776588" y="6338813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Rectangle"/>
          <p:cNvSpPr/>
          <p:nvPr/>
        </p:nvSpPr>
        <p:spPr>
          <a:xfrm>
            <a:off x="4712245" y="6338813"/>
            <a:ext cx="65519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Rectangle"/>
          <p:cNvSpPr/>
          <p:nvPr/>
        </p:nvSpPr>
        <p:spPr>
          <a:xfrm>
            <a:off x="5410452" y="6338813"/>
            <a:ext cx="1091948" cy="457201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0" name="Rectangle"/>
          <p:cNvSpPr/>
          <p:nvPr/>
        </p:nvSpPr>
        <p:spPr>
          <a:xfrm>
            <a:off x="6445820" y="6338813"/>
            <a:ext cx="1136803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1" name="Square"/>
          <p:cNvSpPr/>
          <p:nvPr/>
        </p:nvSpPr>
        <p:spPr>
          <a:xfrm>
            <a:off x="7761766" y="6338813"/>
            <a:ext cx="382773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2" name="Rectangle"/>
          <p:cNvSpPr/>
          <p:nvPr/>
        </p:nvSpPr>
        <p:spPr>
          <a:xfrm>
            <a:off x="8323682" y="6338813"/>
            <a:ext cx="128052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3" name="Rectangle"/>
          <p:cNvSpPr/>
          <p:nvPr/>
        </p:nvSpPr>
        <p:spPr>
          <a:xfrm>
            <a:off x="240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367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5" name="Rectangle"/>
          <p:cNvSpPr/>
          <p:nvPr/>
        </p:nvSpPr>
        <p:spPr>
          <a:xfrm>
            <a:off x="4940300" y="2808213"/>
            <a:ext cx="56842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Rectangle"/>
          <p:cNvSpPr/>
          <p:nvPr/>
        </p:nvSpPr>
        <p:spPr>
          <a:xfrm>
            <a:off x="6210300" y="2808213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Rectangle"/>
          <p:cNvSpPr/>
          <p:nvPr/>
        </p:nvSpPr>
        <p:spPr>
          <a:xfrm>
            <a:off x="74803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Square"/>
          <p:cNvSpPr/>
          <p:nvPr/>
        </p:nvSpPr>
        <p:spPr>
          <a:xfrm>
            <a:off x="8750300" y="2808213"/>
            <a:ext cx="452884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Rectangle"/>
          <p:cNvSpPr/>
          <p:nvPr/>
        </p:nvSpPr>
        <p:spPr>
          <a:xfrm>
            <a:off x="101854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52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t>Name,Date,Time,Status,Latitude,Longitude,WindSpeed,Ocean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HEIDI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19671019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1200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 TD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20.5N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54.0W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25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EMMY,19760820,1200, TD,14.0N,48.0W,20,Atlantic</a:t>
            </a:r>
          </a:p>
        </p:txBody>
      </p:sp>
      <p:graphicFrame>
        <p:nvGraphicFramePr>
          <p:cNvPr id="253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4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55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56" name="… are separated by commas"/>
          <p:cNvSpPr txBox="1"/>
          <p:nvPr/>
        </p:nvSpPr>
        <p:spPr>
          <a:xfrm>
            <a:off x="4677469" y="8775699"/>
            <a:ext cx="36498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57" name="Circle"/>
          <p:cNvSpPr/>
          <p:nvPr/>
        </p:nvSpPr>
        <p:spPr>
          <a:xfrm>
            <a:off x="35560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8" name="Circle"/>
          <p:cNvSpPr/>
          <p:nvPr/>
        </p:nvSpPr>
        <p:spPr>
          <a:xfrm>
            <a:off x="1841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Circle"/>
          <p:cNvSpPr/>
          <p:nvPr/>
        </p:nvSpPr>
        <p:spPr>
          <a:xfrm>
            <a:off x="45212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Circle"/>
          <p:cNvSpPr/>
          <p:nvPr/>
        </p:nvSpPr>
        <p:spPr>
          <a:xfrm>
            <a:off x="64008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Circle"/>
          <p:cNvSpPr/>
          <p:nvPr/>
        </p:nvSpPr>
        <p:spPr>
          <a:xfrm>
            <a:off x="52578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2" name="Circle"/>
          <p:cNvSpPr/>
          <p:nvPr/>
        </p:nvSpPr>
        <p:spPr>
          <a:xfrm>
            <a:off x="76454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3" name="Circle"/>
          <p:cNvSpPr/>
          <p:nvPr/>
        </p:nvSpPr>
        <p:spPr>
          <a:xfrm>
            <a:off x="81788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0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3" name="CSV forma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CSV format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purpose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syntax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comparison to spreadsheet</a:t>
            </a:r>
          </a:p>
          <a:p>
            <a:pPr marL="0" indent="0">
              <a:buSzTx/>
              <a:buNone/>
            </a:pPr>
            <a:r>
              <a:t>Reading CSV files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without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with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type casting</a:t>
            </a:r>
          </a:p>
        </p:txBody>
      </p:sp>
      <p:sp>
        <p:nvSpPr>
          <p:cNvPr id="124" name="Chapter 14 of Sweigart, to (and including) “Reading Data from Reader Objects in a for Loop”"/>
          <p:cNvSpPr/>
          <p:nvPr/>
        </p:nvSpPr>
        <p:spPr>
          <a:xfrm>
            <a:off x="6131991" y="4304307"/>
            <a:ext cx="6099424" cy="1144986"/>
          </a:xfrm>
          <a:prstGeom prst="rect">
            <a:avLst/>
          </a:prstGeom>
          <a:solidFill>
            <a:srgbClr val="E7E7E7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/>
            </a:pPr>
            <a:r>
              <a:t>Chapter 14 of Sweigart, to (and including)</a:t>
            </a:r>
            <a:br/>
            <a:r>
              <a:t>“Reading Data from Reader Objects in a for Loop”</a:t>
            </a:r>
          </a:p>
        </p:txBody>
      </p:sp>
      <p:sp>
        <p:nvSpPr>
          <p:cNvPr id="125" name="https://automatetheboringstuff.com/chapter14/"/>
          <p:cNvSpPr txBox="1"/>
          <p:nvPr/>
        </p:nvSpPr>
        <p:spPr>
          <a:xfrm>
            <a:off x="6653510" y="8943454"/>
            <a:ext cx="586918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https://automatetheboringstuff.com/chapter14/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73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t>Name,Date,Time,Status,Latitude,Longitude,WindSpeed,Ocean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HEIDI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19671019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1200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 TD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20.5N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54.0W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25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EMMY,19760820,1200, TD,14.0N,48.0W,20,Atlantic</a:t>
            </a:r>
          </a:p>
        </p:txBody>
      </p:sp>
      <p:graphicFrame>
        <p:nvGraphicFramePr>
          <p:cNvPr id="274" name="Table"/>
          <p:cNvGraphicFramePr/>
          <p:nvPr/>
        </p:nvGraphicFramePr>
        <p:xfrm>
          <a:off x="1079574" y="2400357"/>
          <a:ext cx="10134599" cy="2288328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75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76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77" name="… are separated by commas"/>
          <p:cNvSpPr txBox="1"/>
          <p:nvPr/>
        </p:nvSpPr>
        <p:spPr>
          <a:xfrm>
            <a:off x="4268936" y="8775699"/>
            <a:ext cx="44669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78" name="Circle"/>
          <p:cNvSpPr/>
          <p:nvPr/>
        </p:nvSpPr>
        <p:spPr>
          <a:xfrm>
            <a:off x="3784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9" name="Circle"/>
          <p:cNvSpPr/>
          <p:nvPr/>
        </p:nvSpPr>
        <p:spPr>
          <a:xfrm>
            <a:off x="1841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0" name="Circle"/>
          <p:cNvSpPr/>
          <p:nvPr/>
        </p:nvSpPr>
        <p:spPr>
          <a:xfrm>
            <a:off x="4800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1" name="Circle"/>
          <p:cNvSpPr/>
          <p:nvPr/>
        </p:nvSpPr>
        <p:spPr>
          <a:xfrm>
            <a:off x="67310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2" name="Circle"/>
          <p:cNvSpPr/>
          <p:nvPr/>
        </p:nvSpPr>
        <p:spPr>
          <a:xfrm>
            <a:off x="5562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Circle"/>
          <p:cNvSpPr/>
          <p:nvPr/>
        </p:nvSpPr>
        <p:spPr>
          <a:xfrm>
            <a:off x="80137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Circle"/>
          <p:cNvSpPr/>
          <p:nvPr/>
        </p:nvSpPr>
        <p:spPr>
          <a:xfrm>
            <a:off x="8572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7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8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9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0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1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2" name="Rectangle"/>
          <p:cNvSpPr/>
          <p:nvPr/>
        </p:nvSpPr>
        <p:spPr>
          <a:xfrm>
            <a:off x="673100" y="1146526"/>
            <a:ext cx="11930261" cy="8306049"/>
          </a:xfrm>
          <a:prstGeom prst="rect">
            <a:avLst/>
          </a:prstGeom>
          <a:solidFill>
            <a:srgbClr val="FFFFFF">
              <a:alpha val="9454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3" name="We call characters that act a separators “delimiters”…"/>
          <p:cNvSpPr txBox="1"/>
          <p:nvPr/>
        </p:nvSpPr>
        <p:spPr>
          <a:xfrm>
            <a:off x="1283332" y="5161545"/>
            <a:ext cx="10438136" cy="27071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 b="0"/>
            </a:pPr>
            <a:r>
              <a:t>We call characters that act a separators “</a:t>
            </a:r>
            <a:r>
              <a:rPr b="1"/>
              <a:t>delimiters</a:t>
            </a:r>
            <a:r>
              <a:t>”</a:t>
            </a:r>
          </a:p>
          <a:p>
            <a:pPr>
              <a:defRPr sz="3600" b="0"/>
            </a:pPr>
            <a:endParaRPr/>
          </a:p>
          <a:p>
            <a:pPr>
              <a:defRPr sz="3600" b="0"/>
            </a:pPr>
            <a:r>
              <a:t>Newlines delimit rows</a:t>
            </a:r>
          </a:p>
          <a:p>
            <a:pPr>
              <a:defRPr sz="3600" b="0"/>
            </a:pPr>
            <a:endParaRPr/>
          </a:p>
          <a:p>
            <a:pPr>
              <a:defRPr sz="3600" b="0"/>
            </a:pPr>
            <a:r>
              <a:t>The comma is a delimiter between cells in a row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dvanced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Advanced Syntax</a:t>
            </a:r>
          </a:p>
        </p:txBody>
      </p:sp>
      <p:sp>
        <p:nvSpPr>
          <p:cNvPr id="296" name="We won’t go into details here, but there are some complexiti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We won’t go into details here, but there are some complexities</a:t>
            </a:r>
          </a:p>
          <a:p>
            <a:pPr marL="0" lvl="5" indent="0">
              <a:buSzTx/>
              <a:buNone/>
            </a:pPr>
            <a:r>
              <a:t>Motivation for more complicated syntax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/>
              <a:t>what if</a:t>
            </a:r>
            <a:r>
              <a:t> a cell contains a newline?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/>
              <a:t>what if</a:t>
            </a:r>
            <a:r>
              <a:t> we want a comma inside a cell?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/>
              <a:t>what if</a:t>
            </a:r>
            <a:r>
              <a:t> a cell contains a quote?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/>
              <a:t>what if</a:t>
            </a:r>
            <a:r>
              <a:t> we want to use different delimiters between rows/cells?</a:t>
            </a:r>
          </a:p>
        </p:txBody>
      </p:sp>
      <p:sp>
        <p:nvSpPr>
          <p:cNvPr id="297" name="usually better to use a general CSV module than roll your own"/>
          <p:cNvSpPr txBox="1"/>
          <p:nvPr/>
        </p:nvSpPr>
        <p:spPr>
          <a:xfrm>
            <a:off x="2573486" y="6896099"/>
            <a:ext cx="78578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usually better to use a general CSV module than roll your own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00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Spreadsheets</a:t>
            </a:r>
          </a:p>
          <a:p>
            <a:pPr marL="0" indent="0">
              <a:buSzTx/>
              <a:buNone/>
            </a:pPr>
            <a:r>
              <a:t>CSVs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Reading a CSV to a list of lists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303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304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305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306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7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pic>
        <p:nvPicPr>
          <p:cNvPr id="308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311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312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313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314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5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316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317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8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19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20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1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322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pic>
        <p:nvPicPr>
          <p:cNvPr id="323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we'll come back to this"/>
          <p:cNvSpPr txBox="1"/>
          <p:nvPr/>
        </p:nvSpPr>
        <p:spPr>
          <a:xfrm>
            <a:off x="10667034" y="5001716"/>
            <a:ext cx="168768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000" b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lvl1pPr>
          </a:lstStyle>
          <a:p>
            <a:r>
              <a:t>we'll come back to this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32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32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32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33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33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33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3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33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34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341" name="rows[1][0]"/>
          <p:cNvSpPr txBox="1"/>
          <p:nvPr/>
        </p:nvSpPr>
        <p:spPr>
          <a:xfrm>
            <a:off x="7562701" y="1458778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rows[1][0]</a:t>
            </a:r>
          </a:p>
        </p:txBody>
      </p:sp>
      <p:sp>
        <p:nvSpPr>
          <p:cNvPr id="34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43" name="????"/>
          <p:cNvSpPr txBox="1"/>
          <p:nvPr/>
        </p:nvSpPr>
        <p:spPr>
          <a:xfrm>
            <a:off x="10141148" y="1465128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????</a:t>
            </a:r>
          </a:p>
        </p:txBody>
      </p:sp>
      <p:pic>
        <p:nvPicPr>
          <p:cNvPr id="34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34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34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Baker</a:t>
            </a:r>
            <a:r>
              <a:t>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34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35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35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35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5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35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36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361" name="rows[1][0]"/>
          <p:cNvSpPr txBox="1"/>
          <p:nvPr/>
        </p:nvSpPr>
        <p:spPr>
          <a:xfrm>
            <a:off x="7562701" y="1458778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rows[1][0]</a:t>
            </a:r>
          </a:p>
        </p:txBody>
      </p:sp>
      <p:sp>
        <p:nvSpPr>
          <p:cNvPr id="36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63" name="&quot;Baker&quot;"/>
          <p:cNvSpPr txBox="1"/>
          <p:nvPr/>
        </p:nvSpPr>
        <p:spPr>
          <a:xfrm>
            <a:off x="10086801" y="1469395"/>
            <a:ext cx="10353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"Baker"</a:t>
            </a:r>
          </a:p>
        </p:txBody>
      </p:sp>
      <p:pic>
        <p:nvPicPr>
          <p:cNvPr id="36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36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36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36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37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37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37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7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37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7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38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381" name="rows[3][1]"/>
          <p:cNvSpPr txBox="1"/>
          <p:nvPr/>
        </p:nvSpPr>
        <p:spPr>
          <a:xfrm>
            <a:off x="7562701" y="1458778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rows[3][1]</a:t>
            </a:r>
          </a:p>
        </p:txBody>
      </p:sp>
      <p:sp>
        <p:nvSpPr>
          <p:cNvPr id="38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83" name="????"/>
          <p:cNvSpPr txBox="1"/>
          <p:nvPr/>
        </p:nvSpPr>
        <p:spPr>
          <a:xfrm>
            <a:off x="10115748" y="1465128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????</a:t>
            </a:r>
          </a:p>
        </p:txBody>
      </p:sp>
      <p:pic>
        <p:nvPicPr>
          <p:cNvPr id="38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38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3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1975</a:t>
            </a:r>
            <a:r>
              <a:t>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38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3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39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3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3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0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401" name="rows[3][1]"/>
          <p:cNvSpPr txBox="1"/>
          <p:nvPr/>
        </p:nvSpPr>
        <p:spPr>
          <a:xfrm>
            <a:off x="7562701" y="1458778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rows[3][1]</a:t>
            </a:r>
          </a:p>
        </p:txBody>
      </p:sp>
      <p:sp>
        <p:nvSpPr>
          <p:cNvPr id="40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03" name="“1975”"/>
          <p:cNvSpPr txBox="1"/>
          <p:nvPr/>
        </p:nvSpPr>
        <p:spPr>
          <a:xfrm>
            <a:off x="10112474" y="1469395"/>
            <a:ext cx="9840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“1975”</a:t>
            </a:r>
          </a:p>
        </p:txBody>
      </p:sp>
      <p:pic>
        <p:nvPicPr>
          <p:cNvPr id="4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40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40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40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41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41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41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1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41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1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2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421" name="rows[1][-1]"/>
          <p:cNvSpPr txBox="1"/>
          <p:nvPr/>
        </p:nvSpPr>
        <p:spPr>
          <a:xfrm>
            <a:off x="7471246" y="1458778"/>
            <a:ext cx="212630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rows[1][-1]</a:t>
            </a:r>
          </a:p>
        </p:txBody>
      </p:sp>
      <p:sp>
        <p:nvSpPr>
          <p:cNvPr id="42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23" name="????"/>
          <p:cNvSpPr txBox="1"/>
          <p:nvPr/>
        </p:nvSpPr>
        <p:spPr>
          <a:xfrm>
            <a:off x="10141148" y="1469395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????</a:t>
            </a:r>
          </a:p>
        </p:txBody>
      </p:sp>
      <p:pic>
        <p:nvPicPr>
          <p:cNvPr id="42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Spreadsheets</a:t>
            </a:r>
          </a:p>
          <a:p>
            <a:pPr marL="0" indent="0">
              <a:buSzTx/>
              <a:buNone/>
            </a:pPr>
            <a:r>
              <a:t>CSVs</a:t>
            </a:r>
          </a:p>
          <a:p>
            <a:pPr marL="0" indent="0">
              <a:buSzTx/>
              <a:buNone/>
            </a:pPr>
            <a:r>
              <a:t>Reading a CSV to a list of lists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42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42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42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43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43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43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3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43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3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4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441" name="rows[1][-1]"/>
          <p:cNvSpPr txBox="1"/>
          <p:nvPr/>
        </p:nvSpPr>
        <p:spPr>
          <a:xfrm>
            <a:off x="7471246" y="1458778"/>
            <a:ext cx="212630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rows[1][-1]</a:t>
            </a:r>
          </a:p>
        </p:txBody>
      </p:sp>
      <p:sp>
        <p:nvSpPr>
          <p:cNvPr id="44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43" name="&quot;38&quot;"/>
          <p:cNvSpPr txBox="1"/>
          <p:nvPr/>
        </p:nvSpPr>
        <p:spPr>
          <a:xfrm>
            <a:off x="10172749" y="1469395"/>
            <a:ext cx="6349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"38"</a:t>
            </a:r>
          </a:p>
        </p:txBody>
      </p:sp>
      <p:pic>
        <p:nvPicPr>
          <p:cNvPr id="44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44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44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44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45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45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45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5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45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5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6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461" name="rows[0][-2]"/>
          <p:cNvSpPr txBox="1"/>
          <p:nvPr/>
        </p:nvSpPr>
        <p:spPr>
          <a:xfrm>
            <a:off x="7471246" y="1458778"/>
            <a:ext cx="212630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rows[0][-2]</a:t>
            </a:r>
          </a:p>
        </p:txBody>
      </p:sp>
      <p:sp>
        <p:nvSpPr>
          <p:cNvPr id="46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63" name="????"/>
          <p:cNvSpPr txBox="1"/>
          <p:nvPr/>
        </p:nvSpPr>
        <p:spPr>
          <a:xfrm>
            <a:off x="10344348" y="1469395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????</a:t>
            </a:r>
          </a:p>
        </p:txBody>
      </p:sp>
      <p:pic>
        <p:nvPicPr>
          <p:cNvPr id="46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46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46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/>
              <a:t>name,year,mph,</a:t>
            </a:r>
            <a:r>
              <a:rPr b="1" dirty="0" err="1">
                <a:solidFill>
                  <a:srgbClr val="FF0000"/>
                </a:solidFill>
              </a:rPr>
              <a:t>damage</a:t>
            </a:r>
            <a:r>
              <a:rPr dirty="0" err="1"/>
              <a:t>,</a:t>
            </a:r>
            <a:r>
              <a:rPr dirty="0" err="1">
                <a:solidFill>
                  <a:schemeClr val="tx1"/>
                </a:solidFill>
              </a:rPr>
              <a:t>deaths</a:t>
            </a:r>
            <a:endParaRPr dirty="0">
              <a:solidFill>
                <a:schemeClr val="tx1"/>
              </a:solidFill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/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/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/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/>
              <a:t>Frederic,1979,130,1770000000,12</a:t>
            </a:r>
          </a:p>
        </p:txBody>
      </p:sp>
      <p:sp>
        <p:nvSpPr>
          <p:cNvPr id="46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47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47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47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7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47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8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481" name="rows[0][-2]"/>
          <p:cNvSpPr txBox="1"/>
          <p:nvPr/>
        </p:nvSpPr>
        <p:spPr>
          <a:xfrm>
            <a:off x="7471246" y="1458778"/>
            <a:ext cx="212630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rows[0][-2]</a:t>
            </a:r>
          </a:p>
        </p:txBody>
      </p:sp>
      <p:sp>
        <p:nvSpPr>
          <p:cNvPr id="48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3" name="&quot;damage&quot;"/>
          <p:cNvSpPr txBox="1"/>
          <p:nvPr/>
        </p:nvSpPr>
        <p:spPr>
          <a:xfrm>
            <a:off x="10128547" y="1465128"/>
            <a:ext cx="12567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"damage"</a:t>
            </a:r>
          </a:p>
        </p:txBody>
      </p:sp>
      <p:pic>
        <p:nvPicPr>
          <p:cNvPr id="48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48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4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48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4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49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4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4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50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501" name="rows[0][-2]"/>
          <p:cNvSpPr txBox="1"/>
          <p:nvPr/>
        </p:nvSpPr>
        <p:spPr>
          <a:xfrm>
            <a:off x="7471246" y="1458778"/>
            <a:ext cx="212630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rows[0][-2]</a:t>
            </a:r>
          </a:p>
        </p:txBody>
      </p:sp>
      <p:sp>
        <p:nvSpPr>
          <p:cNvPr id="50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3" name="&quot;damage&quot;"/>
          <p:cNvSpPr txBox="1"/>
          <p:nvPr/>
        </p:nvSpPr>
        <p:spPr>
          <a:xfrm>
            <a:off x="10255547" y="1469395"/>
            <a:ext cx="12567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"damage"</a:t>
            </a:r>
          </a:p>
        </p:txBody>
      </p:sp>
      <p:pic>
        <p:nvPicPr>
          <p:cNvPr id="5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  <p:sp>
        <p:nvSpPr>
          <p:cNvPr id="505" name="Rectangle"/>
          <p:cNvSpPr/>
          <p:nvPr/>
        </p:nvSpPr>
        <p:spPr>
          <a:xfrm>
            <a:off x="609600" y="460424"/>
            <a:ext cx="12300502" cy="8832752"/>
          </a:xfrm>
          <a:prstGeom prst="rect">
            <a:avLst/>
          </a:prstGeom>
          <a:solidFill>
            <a:srgbClr val="FFFFFF">
              <a:alpha val="9049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6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507" name="What does this look like?"/>
          <p:cNvSpPr txBox="1"/>
          <p:nvPr/>
        </p:nvSpPr>
        <p:spPr>
          <a:xfrm>
            <a:off x="5433342" y="6229219"/>
            <a:ext cx="39923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What does this look like?</a:t>
            </a:r>
          </a:p>
        </p:txBody>
      </p:sp>
      <p:sp>
        <p:nvSpPr>
          <p:cNvPr id="509" name="Connection Line"/>
          <p:cNvSpPr/>
          <p:nvPr/>
        </p:nvSpPr>
        <p:spPr>
          <a:xfrm>
            <a:off x="7433502" y="5324502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12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513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14" name="4/5/2015 13:34,Apples,73…"/>
          <p:cNvSpPr txBox="1"/>
          <p:nvPr/>
        </p:nvSpPr>
        <p:spPr>
          <a:xfrm>
            <a:off x="3603798" y="6013450"/>
            <a:ext cx="5614294" cy="26924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13:34,Apples,73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3:41,Cherries,85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4/6/2015 12:46,Pears,14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4/8/2015 8:59,Oranges,52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2:07,Apples,152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18:10,Bananas,23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2:40,Strawberries,98</a:t>
            </a:r>
          </a:p>
        </p:txBody>
      </p:sp>
      <p:sp>
        <p:nvSpPr>
          <p:cNvPr id="515" name="example.csv"/>
          <p:cNvSpPr txBox="1"/>
          <p:nvPr/>
        </p:nvSpPr>
        <p:spPr>
          <a:xfrm>
            <a:off x="762000" y="7099300"/>
            <a:ext cx="232395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example.csv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18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example.csv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endParaRPr dirty="0"/>
          </a:p>
        </p:txBody>
      </p:sp>
      <p:sp>
        <p:nvSpPr>
          <p:cNvPr id="519" name="[['4/5/2015 13:34', 'Apples', '73'], ['4/5/2015 3:41', 'Cherries', '85'],…"/>
          <p:cNvSpPr txBox="1"/>
          <p:nvPr/>
        </p:nvSpPr>
        <p:spPr>
          <a:xfrm>
            <a:off x="1843836" y="7213599"/>
            <a:ext cx="864825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   [['4/5/2015 13:34', 'Apples', '73'], ['4/5/2015 3:41', 'Cherries', '85'],</a:t>
            </a:r>
          </a:p>
          <a:p>
            <a:pPr algn="l">
              <a:defRPr b="0"/>
            </a:pPr>
            <a:r>
              <a:t>   ['4/6/2015 12:46', 'Pears', '14'], ['4/8/2015 8:59', 'Oranges', '52'],</a:t>
            </a:r>
          </a:p>
          <a:p>
            <a:pPr algn="l">
              <a:defRPr b="0"/>
            </a:pPr>
            <a:r>
              <a:t>   ['4/10/2015 2:07', 'Apples', '152'], ['4/10/2015 18:10', 'Bananas', '23'],</a:t>
            </a:r>
          </a:p>
          <a:p>
            <a:pPr algn="l">
              <a:defRPr b="0"/>
            </a:pPr>
            <a:r>
              <a:t>   ['4/10/2015 2:40', 'Strawberries', '98']]</a:t>
            </a:r>
          </a:p>
        </p:txBody>
      </p:sp>
      <p:sp>
        <p:nvSpPr>
          <p:cNvPr id="520" name="Rounded Rectangle"/>
          <p:cNvSpPr/>
          <p:nvPr/>
        </p:nvSpPr>
        <p:spPr>
          <a:xfrm>
            <a:off x="2209799" y="4876519"/>
            <a:ext cx="2852887" cy="657870"/>
          </a:xfrm>
          <a:prstGeom prst="roundRect">
            <a:avLst>
              <a:gd name="adj" fmla="val 28957"/>
            </a:avLst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1" name="Arrow"/>
          <p:cNvSpPr/>
          <p:nvPr/>
        </p:nvSpPr>
        <p:spPr>
          <a:xfrm rot="5400000">
            <a:off x="2735560" y="5540063"/>
            <a:ext cx="1801367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2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23" name="list of…"/>
          <p:cNvSpPr txBox="1"/>
          <p:nvPr/>
        </p:nvSpPr>
        <p:spPr>
          <a:xfrm>
            <a:off x="548126" y="7378699"/>
            <a:ext cx="1241005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 of</a:t>
            </a:r>
          </a:p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26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exampleData</a:t>
            </a:r>
          </a:p>
        </p:txBody>
      </p:sp>
      <p:sp>
        <p:nvSpPr>
          <p:cNvPr id="527" name="let's generalize this to a function…"/>
          <p:cNvSpPr txBox="1"/>
          <p:nvPr/>
        </p:nvSpPr>
        <p:spPr>
          <a:xfrm>
            <a:off x="3649141" y="6108699"/>
            <a:ext cx="570651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t>let's generalize this to a function</a:t>
            </a:r>
          </a:p>
          <a:p>
            <a:pPr lvl="1">
              <a:defRPr b="0"/>
            </a:pPr>
            <a:r>
              <a:t>(don't need to know exactly how the code</a:t>
            </a:r>
          </a:p>
          <a:p>
            <a:pPr lvl="1">
              <a:defRPr b="0"/>
            </a:pPr>
            <a:r>
              <a:t>works, though we will eventually)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30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exampleData</a:t>
            </a:r>
          </a:p>
        </p:txBody>
      </p:sp>
      <p:sp>
        <p:nvSpPr>
          <p:cNvPr id="531" name="let's generalize this to a function…"/>
          <p:cNvSpPr txBox="1"/>
          <p:nvPr/>
        </p:nvSpPr>
        <p:spPr>
          <a:xfrm>
            <a:off x="3649141" y="6108699"/>
            <a:ext cx="570651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t>let's generalize this to a function</a:t>
            </a:r>
          </a:p>
          <a:p>
            <a:pPr lvl="1">
              <a:defRPr b="0"/>
            </a:pPr>
            <a:r>
              <a:t>(don't need to know exactly how the code</a:t>
            </a:r>
          </a:p>
          <a:p>
            <a:pPr lvl="1">
              <a:defRPr b="0"/>
            </a:pPr>
            <a:r>
              <a:t>works, though we will eventually)</a:t>
            </a:r>
          </a:p>
        </p:txBody>
      </p:sp>
      <p:sp>
        <p:nvSpPr>
          <p:cNvPr id="532" name="input"/>
          <p:cNvSpPr txBox="1"/>
          <p:nvPr/>
        </p:nvSpPr>
        <p:spPr>
          <a:xfrm>
            <a:off x="8026816" y="3020531"/>
            <a:ext cx="6926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rPr dirty="0"/>
              <a:t>input</a:t>
            </a:r>
          </a:p>
        </p:txBody>
      </p:sp>
      <p:sp>
        <p:nvSpPr>
          <p:cNvPr id="533" name="output"/>
          <p:cNvSpPr txBox="1"/>
          <p:nvPr/>
        </p:nvSpPr>
        <p:spPr>
          <a:xfrm>
            <a:off x="2657326" y="5295899"/>
            <a:ext cx="8575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t>output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36" name="def process_csv():…"/>
          <p:cNvSpPr txBox="1"/>
          <p:nvPr/>
        </p:nvSpPr>
        <p:spPr>
          <a:xfrm>
            <a:off x="2245918" y="2675882"/>
            <a:ext cx="10672665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37" name="1. move code to a function"/>
          <p:cNvSpPr txBox="1"/>
          <p:nvPr/>
        </p:nvSpPr>
        <p:spPr>
          <a:xfrm>
            <a:off x="4397300" y="7842249"/>
            <a:ext cx="4210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move code to a function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40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41" name="2. move out imports"/>
          <p:cNvSpPr txBox="1"/>
          <p:nvPr/>
        </p:nvSpPr>
        <p:spPr>
          <a:xfrm>
            <a:off x="4875782" y="7842249"/>
            <a:ext cx="32532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move out imports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Spreadsheets (e.g., Excel)</a:t>
            </a:r>
          </a:p>
        </p:txBody>
      </p:sp>
      <p:sp>
        <p:nvSpPr>
          <p:cNvPr id="132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Spreadsheets are tables of cells, organized by rows and columns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44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45" name="3. return data to get it out of the function"/>
          <p:cNvSpPr txBox="1"/>
          <p:nvPr/>
        </p:nvSpPr>
        <p:spPr>
          <a:xfrm>
            <a:off x="3198043" y="7842249"/>
            <a:ext cx="66087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return data to get it out of the function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48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 strike="sngStrike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49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52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53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56" name="import csv…"/>
          <p:cNvSpPr txBox="1"/>
          <p:nvPr/>
        </p:nvSpPr>
        <p:spPr>
          <a:xfrm>
            <a:off x="2245918" y="2675882"/>
            <a:ext cx="10672665" cy="480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23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# copied from https://automatetheboringstuff.com/chapter14/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57" name="5. cite the code"/>
          <p:cNvSpPr txBox="1"/>
          <p:nvPr/>
        </p:nvSpPr>
        <p:spPr>
          <a:xfrm>
            <a:off x="5266456" y="8299449"/>
            <a:ext cx="247188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5. cite the code</a:t>
            </a:r>
          </a:p>
        </p:txBody>
      </p:sp>
      <p:sp>
        <p:nvSpPr>
          <p:cNvPr id="558" name="Reminder!…"/>
          <p:cNvSpPr txBox="1"/>
          <p:nvPr/>
        </p:nvSpPr>
        <p:spPr>
          <a:xfrm>
            <a:off x="243358" y="4857619"/>
            <a:ext cx="17738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Reminder!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cite code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copied online</a:t>
            </a:r>
          </a:p>
        </p:txBody>
      </p:sp>
      <p:sp>
        <p:nvSpPr>
          <p:cNvPr id="560" name="Connection Line"/>
          <p:cNvSpPr/>
          <p:nvPr/>
        </p:nvSpPr>
        <p:spPr>
          <a:xfrm>
            <a:off x="1045402" y="3914802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Example Copied From Sweigart Ch 14</a:t>
            </a:r>
          </a:p>
        </p:txBody>
      </p:sp>
      <p:sp>
        <p:nvSpPr>
          <p:cNvPr id="563" name="import csv…"/>
          <p:cNvSpPr txBox="1"/>
          <p:nvPr/>
        </p:nvSpPr>
        <p:spPr>
          <a:xfrm>
            <a:off x="1852218" y="3133082"/>
            <a:ext cx="10672665" cy="327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t># copied from https://automatetheboringstuff.com/chapter14/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process_csv(filename):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t>    exampleFile = open(filename</a:t>
            </a:r>
            <a:r>
              <a:rPr>
                <a:solidFill>
                  <a:schemeClr val="accent1"/>
                </a:solidFill>
              </a:rPr>
              <a:t>, encoding="utf-8"</a:t>
            </a:r>
            <a:r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t>    exampleReader = csv.reader(exampleFile)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t>    exampleData = list(exampleReader)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t>    </a:t>
            </a:r>
            <a:r>
              <a:rPr>
                <a:solidFill>
                  <a:schemeClr val="accent1"/>
                </a:solidFill>
              </a:rPr>
              <a:t>exampleFile.close()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t>    return exampleData</a:t>
            </a:r>
          </a:p>
        </p:txBody>
      </p:sp>
      <p:sp>
        <p:nvSpPr>
          <p:cNvPr id="564" name="keep this handy for copy/paste"/>
          <p:cNvSpPr txBox="1"/>
          <p:nvPr/>
        </p:nvSpPr>
        <p:spPr>
          <a:xfrm>
            <a:off x="4046512" y="7169149"/>
            <a:ext cx="49117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keep this handy for copy/paste</a:t>
            </a:r>
          </a:p>
        </p:txBody>
      </p:sp>
    </p:spTree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67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Spreadsheets</a:t>
            </a:r>
          </a:p>
          <a:p>
            <a:pPr marL="0" indent="0">
              <a:buSzTx/>
              <a:buNone/>
            </a:pPr>
            <a:r>
              <a:t>CSVs</a:t>
            </a:r>
          </a:p>
          <a:p>
            <a:pPr marL="0" indent="0">
              <a:buSzTx/>
              <a:buNone/>
            </a:pPr>
            <a:r>
              <a:t>Reading a CSV to a list of lists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Demo 1: Restaurant Location Looku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1: Restaurant Location Lookup</a:t>
            </a:r>
          </a:p>
        </p:txBody>
      </p:sp>
      <p:sp>
        <p:nvSpPr>
          <p:cNvPr id="570" name="Goal: given a restaurant name, give x,y coordinates for i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given a restaurant name, give x,y coordinates for it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Restaurant name (and a CSV file)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X, Y coordinates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>
                <a:latin typeface="Courier"/>
                <a:ea typeface="Courier"/>
                <a:cs typeface="Courier"/>
                <a:sym typeface="Courier"/>
              </a:rPr>
              <a:t>python rlookup.py subway</a:t>
            </a:r>
            <a:br>
              <a:rPr sz="2800" b="1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x=1, y=0</a:t>
            </a:r>
            <a:br>
              <a:rPr sz="2800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>
                <a:latin typeface="Courier"/>
                <a:ea typeface="Courier"/>
                <a:cs typeface="Courier"/>
                <a:sym typeface="Courier"/>
              </a:rPr>
              <a:t>python rlookup.py mcdonalds</a:t>
            </a:r>
            <a:br>
              <a:rPr sz="2800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x=4, y=-3</a:t>
            </a:r>
            <a:br>
              <a:rPr sz="2800"/>
            </a:br>
            <a:endParaRPr sz="2800"/>
          </a:p>
        </p:txBody>
      </p:sp>
      <p:pic>
        <p:nvPicPr>
          <p:cNvPr id="5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5300" y="6310247"/>
            <a:ext cx="575979" cy="503981"/>
          </a:xfrm>
          <a:prstGeom prst="rect">
            <a:avLst/>
          </a:prstGeom>
          <a:ln w="12700">
            <a:miter lim="400000"/>
          </a:ln>
        </p:spPr>
      </p:pic>
      <p:sp>
        <p:nvSpPr>
          <p:cNvPr id="572" name="x"/>
          <p:cNvSpPr txBox="1"/>
          <p:nvPr/>
        </p:nvSpPr>
        <p:spPr>
          <a:xfrm>
            <a:off x="12379877" y="4688638"/>
            <a:ext cx="3018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573" name="Line"/>
          <p:cNvSpPr/>
          <p:nvPr/>
        </p:nvSpPr>
        <p:spPr>
          <a:xfrm>
            <a:off x="6111935" y="4917239"/>
            <a:ext cx="620977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74" name="Line"/>
          <p:cNvSpPr/>
          <p:nvPr/>
        </p:nvSpPr>
        <p:spPr>
          <a:xfrm flipV="1">
            <a:off x="9021845" y="2982423"/>
            <a:ext cx="1" cy="428156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7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2950" y="4501847"/>
            <a:ext cx="830784" cy="830784"/>
          </a:xfrm>
          <a:prstGeom prst="rect">
            <a:avLst/>
          </a:prstGeom>
          <a:ln w="12700">
            <a:miter lim="400000"/>
          </a:ln>
        </p:spPr>
      </p:pic>
      <p:pic>
        <p:nvPicPr>
          <p:cNvPr id="57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453" y="6228262"/>
            <a:ext cx="830785" cy="667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77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9633" y="3980206"/>
            <a:ext cx="1044424" cy="279401"/>
          </a:xfrm>
          <a:prstGeom prst="rect">
            <a:avLst/>
          </a:prstGeom>
          <a:ln w="12700">
            <a:miter lim="400000"/>
          </a:ln>
        </p:spPr>
      </p:pic>
      <p:sp>
        <p:nvSpPr>
          <p:cNvPr id="578" name="y"/>
          <p:cNvSpPr txBox="1"/>
          <p:nvPr/>
        </p:nvSpPr>
        <p:spPr>
          <a:xfrm>
            <a:off x="8875845" y="2491539"/>
            <a:ext cx="2920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y</a:t>
            </a:r>
          </a:p>
        </p:txBody>
      </p:sp>
      <p:pic>
        <p:nvPicPr>
          <p:cNvPr id="579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7100" y="4542825"/>
            <a:ext cx="991379" cy="667950"/>
          </a:xfrm>
          <a:prstGeom prst="rect">
            <a:avLst/>
          </a:prstGeom>
          <a:ln w="12700">
            <a:miter lim="400000"/>
          </a:ln>
        </p:spPr>
      </p:pic>
      <p:sp>
        <p:nvSpPr>
          <p:cNvPr id="580" name="?"/>
          <p:cNvSpPr txBox="1"/>
          <p:nvPr/>
        </p:nvSpPr>
        <p:spPr>
          <a:xfrm>
            <a:off x="9741668" y="3968750"/>
            <a:ext cx="613347" cy="181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1800" b="0"/>
            </a:lvl1pPr>
          </a:lstStyle>
          <a:p>
            <a:r>
              <a:t>?</a:t>
            </a:r>
          </a:p>
        </p:txBody>
      </p:sp>
    </p:spTree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emo 2: Nearest Restaurant Search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2: Nearest Restaurant Search</a:t>
            </a:r>
          </a:p>
        </p:txBody>
      </p:sp>
      <p:sp>
        <p:nvSpPr>
          <p:cNvPr id="583" name="Goal: given a location, find the nearest restauran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given a location, find the nearest restaurant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X, Y coordinates (and a CSV file)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nearest restaurant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>
                <a:latin typeface="Courier"/>
                <a:ea typeface="Courier"/>
                <a:cs typeface="Courier"/>
                <a:sym typeface="Courier"/>
              </a:rPr>
              <a:t>python nearest.py 4,-4</a:t>
            </a:r>
            <a:br>
              <a:rPr sz="2800" b="1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McDonalds</a:t>
            </a:r>
            <a:br>
              <a:rPr sz="2800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>
                <a:latin typeface="Courier"/>
                <a:ea typeface="Courier"/>
                <a:cs typeface="Courier"/>
                <a:sym typeface="Courier"/>
              </a:rPr>
              <a:t>python nearest.py -2,0</a:t>
            </a:r>
            <a:br>
              <a:rPr sz="2800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The Sett</a:t>
            </a:r>
            <a:br>
              <a:rPr sz="2800"/>
            </a:br>
            <a:endParaRPr sz="2800"/>
          </a:p>
        </p:txBody>
      </p:sp>
      <p:pic>
        <p:nvPicPr>
          <p:cNvPr id="58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5300" y="6310247"/>
            <a:ext cx="575979" cy="503981"/>
          </a:xfrm>
          <a:prstGeom prst="rect">
            <a:avLst/>
          </a:prstGeom>
          <a:ln w="12700">
            <a:miter lim="400000"/>
          </a:ln>
        </p:spPr>
      </p:pic>
      <p:sp>
        <p:nvSpPr>
          <p:cNvPr id="585" name="x"/>
          <p:cNvSpPr txBox="1"/>
          <p:nvPr/>
        </p:nvSpPr>
        <p:spPr>
          <a:xfrm>
            <a:off x="12379877" y="4688638"/>
            <a:ext cx="3018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586" name="Line"/>
          <p:cNvSpPr/>
          <p:nvPr/>
        </p:nvSpPr>
        <p:spPr>
          <a:xfrm>
            <a:off x="6111935" y="4917239"/>
            <a:ext cx="620977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87" name="Line"/>
          <p:cNvSpPr/>
          <p:nvPr/>
        </p:nvSpPr>
        <p:spPr>
          <a:xfrm flipV="1">
            <a:off x="9021845" y="2982423"/>
            <a:ext cx="1" cy="428156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pic>
        <p:nvPicPr>
          <p:cNvPr id="5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2950" y="4501847"/>
            <a:ext cx="830784" cy="830784"/>
          </a:xfrm>
          <a:prstGeom prst="rect">
            <a:avLst/>
          </a:prstGeom>
          <a:ln w="12700">
            <a:miter lim="400000"/>
          </a:ln>
        </p:spPr>
      </p:pic>
      <p:pic>
        <p:nvPicPr>
          <p:cNvPr id="589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453" y="6228262"/>
            <a:ext cx="830785" cy="667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90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9633" y="3980206"/>
            <a:ext cx="1044424" cy="279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91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7100" y="4542825"/>
            <a:ext cx="991379" cy="667950"/>
          </a:xfrm>
          <a:prstGeom prst="rect">
            <a:avLst/>
          </a:prstGeom>
          <a:ln w="12700">
            <a:miter lim="400000"/>
          </a:ln>
        </p:spPr>
      </p:pic>
      <p:sp>
        <p:nvSpPr>
          <p:cNvPr id="592" name="Pedestrian Crossing"/>
          <p:cNvSpPr/>
          <p:nvPr/>
        </p:nvSpPr>
        <p:spPr>
          <a:xfrm>
            <a:off x="11288777" y="3980675"/>
            <a:ext cx="277979" cy="457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429" y="0"/>
                </a:moveTo>
                <a:cubicBezTo>
                  <a:pt x="7736" y="0"/>
                  <a:pt x="7043" y="162"/>
                  <a:pt x="6514" y="483"/>
                </a:cubicBezTo>
                <a:cubicBezTo>
                  <a:pt x="5456" y="1127"/>
                  <a:pt x="5456" y="2169"/>
                  <a:pt x="6514" y="2812"/>
                </a:cubicBezTo>
                <a:cubicBezTo>
                  <a:pt x="7572" y="3455"/>
                  <a:pt x="9288" y="3455"/>
                  <a:pt x="10347" y="2812"/>
                </a:cubicBezTo>
                <a:cubicBezTo>
                  <a:pt x="11405" y="2169"/>
                  <a:pt x="11405" y="1127"/>
                  <a:pt x="10347" y="483"/>
                </a:cubicBezTo>
                <a:cubicBezTo>
                  <a:pt x="9817" y="162"/>
                  <a:pt x="9122" y="0"/>
                  <a:pt x="8429" y="0"/>
                </a:cubicBezTo>
                <a:close/>
                <a:moveTo>
                  <a:pt x="11172" y="3610"/>
                </a:moveTo>
                <a:cubicBezTo>
                  <a:pt x="9451" y="3587"/>
                  <a:pt x="7797" y="4202"/>
                  <a:pt x="7113" y="5239"/>
                </a:cubicBezTo>
                <a:lnTo>
                  <a:pt x="4935" y="8540"/>
                </a:lnTo>
                <a:lnTo>
                  <a:pt x="0" y="9903"/>
                </a:lnTo>
                <a:lnTo>
                  <a:pt x="873" y="11494"/>
                </a:lnTo>
                <a:lnTo>
                  <a:pt x="7304" y="9903"/>
                </a:lnTo>
                <a:lnTo>
                  <a:pt x="8429" y="8548"/>
                </a:lnTo>
                <a:lnTo>
                  <a:pt x="9641" y="11358"/>
                </a:lnTo>
                <a:lnTo>
                  <a:pt x="6509" y="14359"/>
                </a:lnTo>
                <a:lnTo>
                  <a:pt x="3312" y="21055"/>
                </a:lnTo>
                <a:lnTo>
                  <a:pt x="6472" y="21600"/>
                </a:lnTo>
                <a:lnTo>
                  <a:pt x="9787" y="16330"/>
                </a:lnTo>
                <a:lnTo>
                  <a:pt x="11519" y="15338"/>
                </a:lnTo>
                <a:lnTo>
                  <a:pt x="16964" y="21573"/>
                </a:lnTo>
                <a:lnTo>
                  <a:pt x="19876" y="20575"/>
                </a:lnTo>
                <a:lnTo>
                  <a:pt x="16012" y="15479"/>
                </a:lnTo>
                <a:lnTo>
                  <a:pt x="17155" y="10373"/>
                </a:lnTo>
                <a:lnTo>
                  <a:pt x="15077" y="6969"/>
                </a:lnTo>
                <a:lnTo>
                  <a:pt x="17558" y="7529"/>
                </a:lnTo>
                <a:lnTo>
                  <a:pt x="18848" y="11134"/>
                </a:lnTo>
                <a:lnTo>
                  <a:pt x="21600" y="11134"/>
                </a:lnTo>
                <a:lnTo>
                  <a:pt x="20133" y="5917"/>
                </a:lnTo>
                <a:lnTo>
                  <a:pt x="12883" y="3855"/>
                </a:lnTo>
                <a:cubicBezTo>
                  <a:pt x="12328" y="3697"/>
                  <a:pt x="11746" y="3618"/>
                  <a:pt x="11172" y="36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3" name="Line"/>
          <p:cNvSpPr/>
          <p:nvPr/>
        </p:nvSpPr>
        <p:spPr>
          <a:xfrm flipV="1">
            <a:off x="10549879" y="4277748"/>
            <a:ext cx="708671" cy="441872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94" name="shortest"/>
          <p:cNvSpPr txBox="1"/>
          <p:nvPr/>
        </p:nvSpPr>
        <p:spPr>
          <a:xfrm>
            <a:off x="10941061" y="4405535"/>
            <a:ext cx="973411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shortest</a:t>
            </a:r>
          </a:p>
        </p:txBody>
      </p:sp>
    </p:spTree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Demo 3: Hurricane Column Dum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3: Hurricane Column Dump</a:t>
            </a:r>
          </a:p>
        </p:txBody>
      </p:sp>
      <p:sp>
        <p:nvSpPr>
          <p:cNvPr id="597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column name (and a CSV file)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data in given column, associated with name</a:t>
            </a:r>
          </a:p>
          <a:p>
            <a:pPr marL="0" lvl="4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>
                <a:latin typeface="Courier"/>
                <a:ea typeface="Courier"/>
                <a:cs typeface="Courier"/>
                <a:sym typeface="Courier"/>
              </a:rPr>
              <a:t>python dump.py hurricanes.csv year</a:t>
            </a:r>
            <a:br>
              <a:rPr sz="2800" b="1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Baker: 1950</a:t>
            </a:r>
            <a:br>
              <a:rPr sz="2800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Camille: 1969</a:t>
            </a:r>
            <a:br>
              <a:rPr sz="2800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Eloise: 1975</a:t>
            </a:r>
            <a:br>
              <a:rPr sz="2800"/>
            </a:br>
            <a:r>
              <a:rPr sz="2800"/>
              <a:t>…</a:t>
            </a:r>
          </a:p>
        </p:txBody>
      </p:sp>
      <p:pic>
        <p:nvPicPr>
          <p:cNvPr id="5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Demo 4: Hurricane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4: Hurricanes per Year</a:t>
            </a:r>
          </a:p>
        </p:txBody>
      </p:sp>
      <p:sp>
        <p:nvSpPr>
          <p:cNvPr id="601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none typed (only a CSV file)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number of hurricanes in each year</a:t>
            </a:r>
          </a:p>
          <a:p>
            <a:pPr marL="0" lvl="4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prompt&gt; </a:t>
            </a:r>
            <a:r>
              <a:rPr sz="2800" b="1">
                <a:latin typeface="Courier"/>
                <a:ea typeface="Courier"/>
                <a:cs typeface="Courier"/>
                <a:sym typeface="Courier"/>
              </a:rPr>
              <a:t>python yearly.py</a:t>
            </a:r>
            <a:br>
              <a:rPr sz="2800" b="1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1967: 23</a:t>
            </a:r>
            <a:br>
              <a:rPr sz="2800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1968: 29</a:t>
            </a:r>
            <a:br>
              <a:rPr sz="2800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2969: 15</a:t>
            </a:r>
            <a:br>
              <a:rPr sz="2800">
                <a:latin typeface="Courier"/>
                <a:ea typeface="Courier"/>
                <a:cs typeface="Courier"/>
                <a:sym typeface="Courier"/>
              </a:rPr>
            </a:br>
            <a:r>
              <a:rPr sz="2800">
                <a:latin typeface="Courier"/>
                <a:ea typeface="Courier"/>
                <a:cs typeface="Courier"/>
                <a:sym typeface="Courier"/>
              </a:rPr>
              <a:t>…</a:t>
            </a:r>
          </a:p>
        </p:txBody>
      </p:sp>
      <p:pic>
        <p:nvPicPr>
          <p:cNvPr id="6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Spreadsheets (e.g., Excel)</a:t>
            </a:r>
          </a:p>
        </p:txBody>
      </p:sp>
      <p:sp>
        <p:nvSpPr>
          <p:cNvPr id="136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Spreadsheets are tables of cells, organized by rows and columns</a:t>
            </a:r>
          </a:p>
        </p:txBody>
      </p:sp>
      <p:sp>
        <p:nvSpPr>
          <p:cNvPr id="137" name="Rectangle"/>
          <p:cNvSpPr/>
          <p:nvPr/>
        </p:nvSpPr>
        <p:spPr>
          <a:xfrm>
            <a:off x="3596133" y="5705028"/>
            <a:ext cx="793900" cy="336005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8" name="Rectangle"/>
          <p:cNvSpPr/>
          <p:nvPr/>
        </p:nvSpPr>
        <p:spPr>
          <a:xfrm>
            <a:off x="4383533" y="6646167"/>
            <a:ext cx="857946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" name="Rectangle"/>
          <p:cNvSpPr/>
          <p:nvPr/>
        </p:nvSpPr>
        <p:spPr>
          <a:xfrm>
            <a:off x="6036741" y="5401567"/>
            <a:ext cx="1958877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" name="cells"/>
          <p:cNvSpPr txBox="1"/>
          <p:nvPr/>
        </p:nvSpPr>
        <p:spPr>
          <a:xfrm>
            <a:off x="1677119" y="5644430"/>
            <a:ext cx="7859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</a:t>
            </a:r>
          </a:p>
        </p:txBody>
      </p:sp>
    </p:spTree>
  </p:cSld>
  <p:clrMapOvr>
    <a:masterClrMapping/>
  </p:clrMapOvr>
  <p:transition spd="med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Demo 5: Hurricane Names and Stereotyp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5: Hurricane Names and Stereotypes</a:t>
            </a:r>
          </a:p>
        </p:txBody>
      </p:sp>
      <p:pic>
        <p:nvPicPr>
          <p:cNvPr id="60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900" y="1682750"/>
            <a:ext cx="10287000" cy="5080000"/>
          </a:xfrm>
          <a:prstGeom prst="rect">
            <a:avLst/>
          </a:prstGeom>
          <a:ln w="12700">
            <a:miter lim="400000"/>
          </a:ln>
        </p:spPr>
      </p:pic>
      <p:sp>
        <p:nvSpPr>
          <p:cNvPr id="606" name="Rectangle"/>
          <p:cNvSpPr/>
          <p:nvPr/>
        </p:nvSpPr>
        <p:spPr>
          <a:xfrm rot="10800000">
            <a:off x="1153120" y="6226323"/>
            <a:ext cx="10495360" cy="60409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07" name="what would it take to try to replicate this study?"/>
          <p:cNvSpPr txBox="1"/>
          <p:nvPr/>
        </p:nvSpPr>
        <p:spPr>
          <a:xfrm>
            <a:off x="3462511" y="7964337"/>
            <a:ext cx="607977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what would it take to try to replicate this study?</a:t>
            </a:r>
          </a:p>
        </p:txBody>
      </p:sp>
      <p:sp>
        <p:nvSpPr>
          <p:cNvPr id="608" name="simple version: classify names and count deaths"/>
          <p:cNvSpPr txBox="1"/>
          <p:nvPr/>
        </p:nvSpPr>
        <p:spPr>
          <a:xfrm>
            <a:off x="3546152" y="8698108"/>
            <a:ext cx="59124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simple version: classify names and count deaths</a:t>
            </a:r>
          </a:p>
        </p:txBody>
      </p:sp>
      <p:sp>
        <p:nvSpPr>
          <p:cNvPr id="609" name="this analysis is tricky and much debated"/>
          <p:cNvSpPr txBox="1"/>
          <p:nvPr/>
        </p:nvSpPr>
        <p:spPr>
          <a:xfrm>
            <a:off x="4026048" y="7202337"/>
            <a:ext cx="49527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this analysis is tricky and much debated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Spreadsheets (e.g., Excel)</a:t>
            </a:r>
          </a:p>
        </p:txBody>
      </p:sp>
      <p:sp>
        <p:nvSpPr>
          <p:cNvPr id="144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Spreadsheets are tables of cells, organized by rows and columns</a:t>
            </a:r>
          </a:p>
        </p:txBody>
      </p:sp>
      <p:sp>
        <p:nvSpPr>
          <p:cNvPr id="145" name="Rectangle"/>
          <p:cNvSpPr/>
          <p:nvPr/>
        </p:nvSpPr>
        <p:spPr>
          <a:xfrm>
            <a:off x="3621533" y="4835078"/>
            <a:ext cx="793900" cy="3950594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Rectangle"/>
          <p:cNvSpPr/>
          <p:nvPr/>
        </p:nvSpPr>
        <p:spPr>
          <a:xfrm>
            <a:off x="7954515" y="4800996"/>
            <a:ext cx="822550" cy="3975250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" name="Rectangle"/>
          <p:cNvSpPr/>
          <p:nvPr/>
        </p:nvSpPr>
        <p:spPr>
          <a:xfrm>
            <a:off x="5236095" y="4801195"/>
            <a:ext cx="800994" cy="3981897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8" name="columns"/>
          <p:cNvSpPr txBox="1"/>
          <p:nvPr/>
        </p:nvSpPr>
        <p:spPr>
          <a:xfrm>
            <a:off x="953144" y="5796830"/>
            <a:ext cx="139571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columns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Spreadsheets (e.g., Excel)</a:t>
            </a:r>
          </a:p>
        </p:txBody>
      </p:sp>
      <p:sp>
        <p:nvSpPr>
          <p:cNvPr id="152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Spreadsheets are tables of cells, organized by rows and columns</a:t>
            </a:r>
          </a:p>
        </p:txBody>
      </p:sp>
      <p:sp>
        <p:nvSpPr>
          <p:cNvPr id="153" name="Rectangle"/>
          <p:cNvSpPr/>
          <p:nvPr/>
        </p:nvSpPr>
        <p:spPr>
          <a:xfrm>
            <a:off x="3086100" y="5118100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4" name="Rectangle"/>
          <p:cNvSpPr/>
          <p:nvPr/>
        </p:nvSpPr>
        <p:spPr>
          <a:xfrm>
            <a:off x="3089051" y="60325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Rectangle"/>
          <p:cNvSpPr/>
          <p:nvPr/>
        </p:nvSpPr>
        <p:spPr>
          <a:xfrm>
            <a:off x="3152551" y="72390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rows"/>
          <p:cNvSpPr txBox="1"/>
          <p:nvPr/>
        </p:nvSpPr>
        <p:spPr>
          <a:xfrm>
            <a:off x="1429146" y="5974630"/>
            <a:ext cx="850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rows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Spreadsheets (e.g., Excel)</a:t>
            </a:r>
          </a:p>
        </p:txBody>
      </p:sp>
      <p:sp>
        <p:nvSpPr>
          <p:cNvPr id="159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Spreadsheets are tables of cells, organized by rows and columns</a:t>
            </a:r>
          </a:p>
        </p:txBody>
      </p:sp>
      <p:sp>
        <p:nvSpPr>
          <p:cNvPr id="160" name="header"/>
          <p:cNvSpPr txBox="1"/>
          <p:nvPr/>
        </p:nvSpPr>
        <p:spPr>
          <a:xfrm>
            <a:off x="1525810" y="4749799"/>
            <a:ext cx="11901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header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Rectangle"/>
          <p:cNvSpPr/>
          <p:nvPr/>
        </p:nvSpPr>
        <p:spPr>
          <a:xfrm>
            <a:off x="3111500" y="4820369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Spreadsheets (e.g., Excel)</a:t>
            </a:r>
          </a:p>
        </p:txBody>
      </p:sp>
      <p:sp>
        <p:nvSpPr>
          <p:cNvPr id="166" name="Spreadsheets often allow different data type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Spreadsheets often allow different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data types</a:t>
            </a:r>
          </a:p>
        </p:txBody>
      </p:sp>
      <p:sp>
        <p:nvSpPr>
          <p:cNvPr id="167" name="Callout"/>
          <p:cNvSpPr/>
          <p:nvPr/>
        </p:nvSpPr>
        <p:spPr>
          <a:xfrm>
            <a:off x="7918648" y="5435600"/>
            <a:ext cx="22189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8" y="0"/>
                </a:moveTo>
                <a:cubicBezTo>
                  <a:pt x="277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277" y="21600"/>
                  <a:pt x="618" y="21600"/>
                </a:cubicBezTo>
                <a:lnTo>
                  <a:pt x="8171" y="21600"/>
                </a:lnTo>
                <a:cubicBezTo>
                  <a:pt x="8350" y="21600"/>
                  <a:pt x="8510" y="21076"/>
                  <a:pt x="8623" y="20277"/>
                </a:cubicBezTo>
                <a:lnTo>
                  <a:pt x="21600" y="12034"/>
                </a:lnTo>
                <a:lnTo>
                  <a:pt x="8785" y="3893"/>
                </a:lnTo>
                <a:cubicBezTo>
                  <a:pt x="8770" y="1731"/>
                  <a:pt x="8503" y="0"/>
                  <a:pt x="8171" y="0"/>
                </a:cubicBezTo>
                <a:lnTo>
                  <a:pt x="61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Callout"/>
          <p:cNvSpPr/>
          <p:nvPr/>
        </p:nvSpPr>
        <p:spPr>
          <a:xfrm>
            <a:off x="3030339" y="5422900"/>
            <a:ext cx="13807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14" y="0"/>
                </a:moveTo>
                <a:cubicBezTo>
                  <a:pt x="9565" y="0"/>
                  <a:pt x="9121" y="1823"/>
                  <a:pt x="9121" y="4071"/>
                </a:cubicBezTo>
                <a:lnTo>
                  <a:pt x="9121" y="4681"/>
                </a:lnTo>
                <a:lnTo>
                  <a:pt x="0" y="10380"/>
                </a:lnTo>
                <a:lnTo>
                  <a:pt x="9121" y="16079"/>
                </a:lnTo>
                <a:lnTo>
                  <a:pt x="9121" y="17529"/>
                </a:lnTo>
                <a:cubicBezTo>
                  <a:pt x="9121" y="19777"/>
                  <a:pt x="9565" y="21600"/>
                  <a:pt x="10114" y="21600"/>
                </a:cubicBezTo>
                <a:lnTo>
                  <a:pt x="20607" y="21600"/>
                </a:lnTo>
                <a:cubicBezTo>
                  <a:pt x="21155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55" y="0"/>
                  <a:pt x="20607" y="0"/>
                </a:cubicBezTo>
                <a:lnTo>
                  <a:pt x="1011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text"/>
          <p:cNvSpPr txBox="1"/>
          <p:nvPr/>
        </p:nvSpPr>
        <p:spPr>
          <a:xfrm>
            <a:off x="2128812" y="5362773"/>
            <a:ext cx="76959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170" name="numbers"/>
          <p:cNvSpPr txBox="1"/>
          <p:nvPr/>
        </p:nvSpPr>
        <p:spPr>
          <a:xfrm>
            <a:off x="10294887" y="5362773"/>
            <a:ext cx="14689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numbers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2900</Words>
  <Application>Microsoft Macintosh PowerPoint</Application>
  <PresentationFormat>Custom</PresentationFormat>
  <Paragraphs>707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6" baseType="lpstr">
      <vt:lpstr>Courier</vt:lpstr>
      <vt:lpstr>Gill Sans</vt:lpstr>
      <vt:lpstr>Gill Sans Light</vt:lpstr>
      <vt:lpstr>Gill Sans SemiBold</vt:lpstr>
      <vt:lpstr>Helvetica Neue</vt:lpstr>
      <vt:lpstr>White</vt:lpstr>
      <vt:lpstr>[220] Tabular Data</vt:lpstr>
      <vt:lpstr>Learning Objectives Today</vt:lpstr>
      <vt:lpstr>Today's Outline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Excel Files</vt:lpstr>
      <vt:lpstr>Today's Outline</vt:lpstr>
      <vt:lpstr>CSVs</vt:lpstr>
      <vt:lpstr>CSV Files</vt:lpstr>
      <vt:lpstr>Basic Syntax</vt:lpstr>
      <vt:lpstr>Basic Syntax</vt:lpstr>
      <vt:lpstr>Basic Syntax</vt:lpstr>
      <vt:lpstr>Basic Syntax</vt:lpstr>
      <vt:lpstr>Basic Syntax</vt:lpstr>
      <vt:lpstr>Advanced Syntax</vt:lpstr>
      <vt:lpstr>Today's Outline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Data Management</vt:lpstr>
      <vt:lpstr>Example Copied From Sweigart Ch 14</vt:lpstr>
      <vt:lpstr>Example Copied From Sweigart Ch 14</vt:lpstr>
      <vt:lpstr>Example Copied From Sweigart Ch 14</vt:lpstr>
      <vt:lpstr>Example Copied From Sweigart Ch 14</vt:lpstr>
      <vt:lpstr>Example Copied From Sweigart Ch 14</vt:lpstr>
      <vt:lpstr>Example Copied From Sweigart Ch 14</vt:lpstr>
      <vt:lpstr>Example Copied From Sweigart Ch 14</vt:lpstr>
      <vt:lpstr>Example Copied From Sweigart Ch 14</vt:lpstr>
      <vt:lpstr>Example Copied From Sweigart Ch 14</vt:lpstr>
      <vt:lpstr>Example Copied From Sweigart Ch 14</vt:lpstr>
      <vt:lpstr>Example Copied From Sweigart Ch 14</vt:lpstr>
      <vt:lpstr>Today's Outline</vt:lpstr>
      <vt:lpstr>Demo 1: Restaurant Location Lookup</vt:lpstr>
      <vt:lpstr>Demo 2: Nearest Restaurant Search</vt:lpstr>
      <vt:lpstr>Demo 3: Hurricane Column Dump</vt:lpstr>
      <vt:lpstr>Demo 4: Hurricanes per Year</vt:lpstr>
      <vt:lpstr>Demo 5: Hurricane Names and Stereotypes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Tabular Data</dc:title>
  <cp:lastModifiedBy>MEENA SYAMKUMAR</cp:lastModifiedBy>
  <cp:revision>5</cp:revision>
  <dcterms:modified xsi:type="dcterms:W3CDTF">2020-02-25T01:13:30Z</dcterms:modified>
</cp:coreProperties>
</file>